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2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31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FC145-0D8D-4F79-A1AB-2BA58725647E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5097B-51FB-421E-B2D7-153BD803F9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65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5097B-51FB-421E-B2D7-153BD803F9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19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5097B-51FB-421E-B2D7-153BD803F9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9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323BD-1CC4-46EA-8366-D5CD4FC18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1CFE9F-50BD-43D7-A1C7-11BDCAAE1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124018-9D61-425F-A73C-4845F3B6C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C920B2-A56E-4016-B8D2-A80DE60D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7FD2E3-8A70-4C4F-92FA-1715E6FB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77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BCDC0-BA58-4350-A6F1-73922805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DB107F-CDE9-470A-99D2-8FD2EBE7B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8104C8-1BF7-4B75-A96B-9B47FEE5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FD7CAB-7D28-448D-BCDE-DF692957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8882C-224B-4C7A-B945-6E2541E52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1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79C165-D250-4C65-8CEE-A21684C862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0B6450-1379-4801-8E04-95CCC116E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DE37D5-C54A-4AD0-8580-C3A68170A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D38DDF-CEFA-41E0-B9A8-DF97459D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4E46C5-4282-482D-B255-4AF6C0F2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39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457BB-BAE9-44A6-863B-374B5C308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1405B-2CF3-45EE-80DC-70BBB7C2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C7D576-A1D5-46F7-97DF-C15F61799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02F1E-DA8D-434E-A334-94DB2D77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0B14F5-B6E1-4B09-BB75-3BE04A9C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962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203DB-43F9-453B-AE9C-E6EA996C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55917-59C1-48A6-AB9C-E4F88EE33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32A34-D53F-4E9C-A246-E3CD1FA48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9EDA8-DE8D-4B4E-9B54-D54F854C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C2AF3A-E46C-41DA-B20D-35F812CC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0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A6740-58B6-44D2-B6A1-CF5F198B5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2B549F-FF9F-4CDA-ACD4-58E5A5C66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6CB296-35D7-4AEA-AE4E-33689D489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D12D2E-110E-44AA-8763-8C019907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43482B-14A2-4E52-8915-9E18BB43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9BCF2E-E177-49AE-B2A1-40607406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94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C3671-597B-40B1-9364-6DAC76FBA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925E3E-94D4-4262-B01F-09D042DE6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BEA48A-1F8E-4897-9CEC-1D81AB89C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5BE872-4966-46FC-BA89-1012CB3E6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FD2F76-B5F3-4252-AC9C-BEE7129E0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40F562-3A64-44A9-A72B-E7C512D4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34ADA17-5E48-466C-BC92-AD37B8C8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C5CFB4C-79DC-4E4E-8F86-FDF2FED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70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FFA37-00E8-4E6B-A625-7613DA3E9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8DBA05-A9E7-4901-A193-B9B9A11F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22887C-C240-4131-8C9D-E72A62A90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FAD5CD-32B4-4F56-8877-F3D32A7A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4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AA2E353-2DC2-4DD8-8FCF-C33EC614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AB2AAF-7D5D-4798-82AD-44126343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DC0730-55A1-4966-AFD9-37BB3B3C6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7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D3D29-9EA3-4A93-B7B2-DE9847A4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9F33E3-62A9-47BB-A42F-04CDBA68F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CB4A8-C1B8-4FEC-9EC8-A32976CDA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EF49FA-716B-4847-A028-156DC7E4A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CED98B-C51D-4E47-BCEF-1957C10F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22E81B-EA05-4E30-AD09-C8013922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26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7C2CE-F048-4D52-BAC8-CDDBA965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58874B-797E-48D5-A31C-C1C8F65D7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48E627-C661-4E75-BFD0-2021ACFA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7B2871-80BC-4845-8280-FFEFCC44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A3879C-2900-459D-A985-81D80C9A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D9819C-A38D-4D8E-A3DE-D71D4A97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49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B2A4E0-F9CA-4285-ADD3-EA4F8A4A4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2697C0-3032-4F0E-9FC1-EBC3F66A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FC889-EB8B-4717-B2D2-6C9934180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F754C-72F2-4ADE-A614-FFC5D58B0C29}" type="datetimeFigureOut">
              <a:rPr lang="zh-CN" altLang="en-US" smtClean="0"/>
              <a:t>2022/5/19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B0B825-77D7-4534-A794-B1A2E2517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95EF5D-E026-43DA-A116-56452756BC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2A09-C748-4D54-95DD-A5FCECEEBC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077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audio" Target="../media/audio3.wav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audio" Target="../media/audio5.wav"/><Relationship Id="rId4" Type="http://schemas.openxmlformats.org/officeDocument/2006/relationships/audio" Target="../media/audio2.wav"/><Relationship Id="rId9" Type="http://schemas.openxmlformats.org/officeDocument/2006/relationships/audio" Target="../media/audio4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audio" Target="../media/audio9.wav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8.wav"/><Relationship Id="rId11" Type="http://schemas.openxmlformats.org/officeDocument/2006/relationships/image" Target="../media/image9.png"/><Relationship Id="rId5" Type="http://schemas.openxmlformats.org/officeDocument/2006/relationships/audio" Target="../media/audio7.wav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A88401-F9A1-45CA-BBBB-4E35DB2AF53E}"/>
              </a:ext>
            </a:extLst>
          </p:cNvPr>
          <p:cNvSpPr txBox="1"/>
          <p:nvPr/>
        </p:nvSpPr>
        <p:spPr>
          <a:xfrm>
            <a:off x="122549" y="659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分离结果展示：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2A72EE-3741-4118-9AC5-6CA79020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37" y="252398"/>
            <a:ext cx="4093061" cy="175292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D0AEC6-FFD7-4EE9-91F1-C2CE18F79045}"/>
              </a:ext>
            </a:extLst>
          </p:cNvPr>
          <p:cNvSpPr txBox="1"/>
          <p:nvPr/>
        </p:nvSpPr>
        <p:spPr>
          <a:xfrm>
            <a:off x="2426278" y="94419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：</a:t>
            </a:r>
          </a:p>
        </p:txBody>
      </p:sp>
      <p:sp>
        <p:nvSpPr>
          <p:cNvPr id="8" name="动作按钮: 声音 7">
            <a:hlinkClick r:id="" action="ppaction://noaction" highlightClick="1">
              <a:snd r:embed="rId3" name="split_test4.wav"/>
            </a:hlinkClick>
            <a:extLst>
              <a:ext uri="{FF2B5EF4-FFF2-40B4-BE49-F238E27FC236}">
                <a16:creationId xmlns:a16="http://schemas.microsoft.com/office/drawing/2014/main" id="{4EAD5823-FE12-4B82-8037-4B0020E8F5AE}"/>
              </a:ext>
            </a:extLst>
          </p:cNvPr>
          <p:cNvSpPr/>
          <p:nvPr/>
        </p:nvSpPr>
        <p:spPr>
          <a:xfrm>
            <a:off x="3263162" y="792317"/>
            <a:ext cx="608782" cy="673084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328CD5-D297-476E-93ED-2519974297C0}"/>
              </a:ext>
            </a:extLst>
          </p:cNvPr>
          <p:cNvSpPr txBox="1"/>
          <p:nvPr/>
        </p:nvSpPr>
        <p:spPr>
          <a:xfrm>
            <a:off x="0" y="341260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Speech</a:t>
            </a:r>
            <a:r>
              <a:rPr lang="zh-CN" altLang="en-US" dirty="0"/>
              <a:t>：</a:t>
            </a:r>
          </a:p>
        </p:txBody>
      </p:sp>
      <p:sp>
        <p:nvSpPr>
          <p:cNvPr id="11" name="动作按钮: 声音 10">
            <a:hlinkClick r:id="" action="ppaction://noaction" highlightClick="1">
              <a:snd r:embed="rId4" name="speech_test_10s.wav"/>
            </a:hlinkClick>
            <a:extLst>
              <a:ext uri="{FF2B5EF4-FFF2-40B4-BE49-F238E27FC236}">
                <a16:creationId xmlns:a16="http://schemas.microsoft.com/office/drawing/2014/main" id="{F21F7C01-2E5B-4899-97AF-E10A7CCAABF5}"/>
              </a:ext>
            </a:extLst>
          </p:cNvPr>
          <p:cNvSpPr/>
          <p:nvPr/>
        </p:nvSpPr>
        <p:spPr>
          <a:xfrm>
            <a:off x="1012921" y="3320271"/>
            <a:ext cx="448456" cy="553996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5C481FF-7DD2-43FD-AAD2-DBC612582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908" y="2673271"/>
            <a:ext cx="4341043" cy="184286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C038FE6-04F6-404A-B10A-7F84F6530691}"/>
              </a:ext>
            </a:extLst>
          </p:cNvPr>
          <p:cNvSpPr txBox="1"/>
          <p:nvPr/>
        </p:nvSpPr>
        <p:spPr>
          <a:xfrm>
            <a:off x="1012921" y="22116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纯净语音部分：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39D238-F12E-4676-BB44-5AFDFB1B1D96}"/>
              </a:ext>
            </a:extLst>
          </p:cNvPr>
          <p:cNvSpPr txBox="1"/>
          <p:nvPr/>
        </p:nvSpPr>
        <p:spPr>
          <a:xfrm>
            <a:off x="5840951" y="2211609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分离语音部分：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97FEDFF-6933-4B99-BB61-BC37CA3CE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908" y="4774927"/>
            <a:ext cx="4341043" cy="187629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6796C37-8B7C-49B1-988E-E9EA3DA5F44E}"/>
              </a:ext>
            </a:extLst>
          </p:cNvPr>
          <p:cNvSpPr txBox="1"/>
          <p:nvPr/>
        </p:nvSpPr>
        <p:spPr>
          <a:xfrm>
            <a:off x="76943" y="578848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Noise</a:t>
            </a:r>
            <a:r>
              <a:rPr lang="zh-CN" altLang="en-US" dirty="0"/>
              <a:t>：</a:t>
            </a:r>
          </a:p>
        </p:txBody>
      </p:sp>
      <p:sp>
        <p:nvSpPr>
          <p:cNvPr id="19" name="动作按钮: 声音 18">
            <a:hlinkClick r:id="" action="ppaction://noaction" highlightClick="1">
              <a:snd r:embed="rId7" name="applause.wav"/>
            </a:hlinkClick>
            <a:extLst>
              <a:ext uri="{FF2B5EF4-FFF2-40B4-BE49-F238E27FC236}">
                <a16:creationId xmlns:a16="http://schemas.microsoft.com/office/drawing/2014/main" id="{838C4DF0-942E-42AB-87D3-D560A4927D24}"/>
              </a:ext>
            </a:extLst>
          </p:cNvPr>
          <p:cNvSpPr/>
          <p:nvPr/>
        </p:nvSpPr>
        <p:spPr>
          <a:xfrm>
            <a:off x="1007624" y="5696155"/>
            <a:ext cx="453753" cy="553996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6BB7C00-07AC-4DB8-BFCB-C157653A7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4342" y="4774927"/>
            <a:ext cx="4367658" cy="1876291"/>
          </a:xfrm>
          <a:prstGeom prst="rect">
            <a:avLst/>
          </a:prstGeom>
        </p:spPr>
      </p:pic>
      <p:sp>
        <p:nvSpPr>
          <p:cNvPr id="22" name="动作按钮: 声音 21">
            <a:hlinkClick r:id="" action="ppaction://noaction" highlightClick="1">
              <a:snd r:embed="rId9" name="split_test4.wav"/>
            </a:hlinkClick>
            <a:extLst>
              <a:ext uri="{FF2B5EF4-FFF2-40B4-BE49-F238E27FC236}">
                <a16:creationId xmlns:a16="http://schemas.microsoft.com/office/drawing/2014/main" id="{F3394CC5-6E1D-4853-AE81-554319BC82D1}"/>
              </a:ext>
            </a:extLst>
          </p:cNvPr>
          <p:cNvSpPr/>
          <p:nvPr/>
        </p:nvSpPr>
        <p:spPr>
          <a:xfrm>
            <a:off x="7163350" y="5643299"/>
            <a:ext cx="482903" cy="659704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DC72FC5-E5C1-4672-91FF-26008530DF11}"/>
              </a:ext>
            </a:extLst>
          </p:cNvPr>
          <p:cNvSpPr txBox="1"/>
          <p:nvPr/>
        </p:nvSpPr>
        <p:spPr>
          <a:xfrm>
            <a:off x="6351051" y="578848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Noise</a:t>
            </a:r>
            <a:r>
              <a:rPr lang="zh-CN" altLang="en-US" dirty="0"/>
              <a:t>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CE0EC9F-1288-4029-BDB4-5C9B25EB1AB2}"/>
              </a:ext>
            </a:extLst>
          </p:cNvPr>
          <p:cNvSpPr txBox="1"/>
          <p:nvPr/>
        </p:nvSpPr>
        <p:spPr>
          <a:xfrm>
            <a:off x="6146571" y="340239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Speech</a:t>
            </a:r>
            <a:r>
              <a:rPr lang="zh-CN" altLang="en-US" dirty="0"/>
              <a:t>：</a:t>
            </a:r>
          </a:p>
        </p:txBody>
      </p:sp>
      <p:sp>
        <p:nvSpPr>
          <p:cNvPr id="25" name="动作按钮: 声音 24">
            <a:hlinkClick r:id="" action="ppaction://noaction" highlightClick="1">
              <a:snd r:embed="rId10" name="split_test4.wav"/>
            </a:hlinkClick>
            <a:extLst>
              <a:ext uri="{FF2B5EF4-FFF2-40B4-BE49-F238E27FC236}">
                <a16:creationId xmlns:a16="http://schemas.microsoft.com/office/drawing/2014/main" id="{3EDB13DD-A1AF-4520-A1AC-7F8EF9C154F5}"/>
              </a:ext>
            </a:extLst>
          </p:cNvPr>
          <p:cNvSpPr/>
          <p:nvPr/>
        </p:nvSpPr>
        <p:spPr>
          <a:xfrm>
            <a:off x="7097873" y="3327855"/>
            <a:ext cx="613857" cy="546412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7401498-021D-42C1-A7BE-5AD7C37286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342" y="2673271"/>
            <a:ext cx="4294969" cy="184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0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84624FA-84B8-469E-91E2-CE0D29F615E8}"/>
              </a:ext>
            </a:extLst>
          </p:cNvPr>
          <p:cNvSpPr txBox="1"/>
          <p:nvPr/>
        </p:nvSpPr>
        <p:spPr>
          <a:xfrm>
            <a:off x="122549" y="6598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分离结果展示：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8561A4-A464-4FBB-842F-2B30791B40CE}"/>
              </a:ext>
            </a:extLst>
          </p:cNvPr>
          <p:cNvSpPr txBox="1"/>
          <p:nvPr/>
        </p:nvSpPr>
        <p:spPr>
          <a:xfrm>
            <a:off x="2426278" y="94419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Noisy</a:t>
            </a:r>
            <a:r>
              <a:rPr lang="zh-CN" altLang="en-US" dirty="0"/>
              <a:t>：</a:t>
            </a:r>
          </a:p>
        </p:txBody>
      </p:sp>
      <p:sp>
        <p:nvSpPr>
          <p:cNvPr id="7" name="动作按钮: 声音 6">
            <a:hlinkClick r:id="" action="ppaction://noaction" highlightClick="1">
              <a:snd r:embed="rId2" name="split_test1.wav"/>
            </a:hlinkClick>
            <a:extLst>
              <a:ext uri="{FF2B5EF4-FFF2-40B4-BE49-F238E27FC236}">
                <a16:creationId xmlns:a16="http://schemas.microsoft.com/office/drawing/2014/main" id="{342916D3-E214-4E0C-AE69-8209B2D2DD40}"/>
              </a:ext>
            </a:extLst>
          </p:cNvPr>
          <p:cNvSpPr/>
          <p:nvPr/>
        </p:nvSpPr>
        <p:spPr>
          <a:xfrm>
            <a:off x="3263162" y="792317"/>
            <a:ext cx="608782" cy="673084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6F465D-5BE3-4A30-9F05-0CE6D5937091}"/>
              </a:ext>
            </a:extLst>
          </p:cNvPr>
          <p:cNvSpPr txBox="1"/>
          <p:nvPr/>
        </p:nvSpPr>
        <p:spPr>
          <a:xfrm>
            <a:off x="0" y="3412605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Speech</a:t>
            </a:r>
            <a:r>
              <a:rPr lang="zh-CN" altLang="en-US" dirty="0"/>
              <a:t>：</a:t>
            </a:r>
          </a:p>
        </p:txBody>
      </p:sp>
      <p:sp>
        <p:nvSpPr>
          <p:cNvPr id="9" name="动作按钮: 声音 8">
            <a:hlinkClick r:id="" action="ppaction://noaction" highlightClick="1">
              <a:snd r:embed="rId3" name="speech_test_10s.wav"/>
            </a:hlinkClick>
            <a:extLst>
              <a:ext uri="{FF2B5EF4-FFF2-40B4-BE49-F238E27FC236}">
                <a16:creationId xmlns:a16="http://schemas.microsoft.com/office/drawing/2014/main" id="{4FE8D06D-9B9C-4862-93CD-A2832650E559}"/>
              </a:ext>
            </a:extLst>
          </p:cNvPr>
          <p:cNvSpPr/>
          <p:nvPr/>
        </p:nvSpPr>
        <p:spPr>
          <a:xfrm>
            <a:off x="1012921" y="3320271"/>
            <a:ext cx="448456" cy="553996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E13328-2465-4011-81A4-D8C86618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908" y="2673271"/>
            <a:ext cx="4341043" cy="18428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E5FD23-21ED-4951-97A5-E82F3BE04E57}"/>
              </a:ext>
            </a:extLst>
          </p:cNvPr>
          <p:cNvSpPr txBox="1"/>
          <p:nvPr/>
        </p:nvSpPr>
        <p:spPr>
          <a:xfrm>
            <a:off x="1012921" y="22116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纯净语音部分：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9EB6CA-4DE2-4A88-B59C-14E48FD15113}"/>
              </a:ext>
            </a:extLst>
          </p:cNvPr>
          <p:cNvSpPr txBox="1"/>
          <p:nvPr/>
        </p:nvSpPr>
        <p:spPr>
          <a:xfrm>
            <a:off x="5840951" y="2211609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分离语音部分：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3D10ED-6B27-4009-BE9A-47BEA2B877EE}"/>
              </a:ext>
            </a:extLst>
          </p:cNvPr>
          <p:cNvSpPr txBox="1"/>
          <p:nvPr/>
        </p:nvSpPr>
        <p:spPr>
          <a:xfrm>
            <a:off x="76943" y="578848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Noise</a:t>
            </a:r>
            <a:r>
              <a:rPr lang="zh-CN" altLang="en-US" dirty="0"/>
              <a:t>：</a:t>
            </a:r>
          </a:p>
        </p:txBody>
      </p:sp>
      <p:sp>
        <p:nvSpPr>
          <p:cNvPr id="15" name="动作按钮: 声音 14">
            <a:hlinkClick r:id="" action="ppaction://noaction" highlightClick="1">
              <a:snd r:embed="rId5" name="noise_fileid_100004.wav"/>
            </a:hlinkClick>
            <a:extLst>
              <a:ext uri="{FF2B5EF4-FFF2-40B4-BE49-F238E27FC236}">
                <a16:creationId xmlns:a16="http://schemas.microsoft.com/office/drawing/2014/main" id="{8F4988A3-3850-41EE-952D-3DCEE08A88B5}"/>
              </a:ext>
            </a:extLst>
          </p:cNvPr>
          <p:cNvSpPr/>
          <p:nvPr/>
        </p:nvSpPr>
        <p:spPr>
          <a:xfrm>
            <a:off x="1007624" y="5696155"/>
            <a:ext cx="453753" cy="553996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动作按钮: 声音 16">
            <a:hlinkClick r:id="" action="ppaction://noaction" highlightClick="1">
              <a:snd r:embed="rId6" name="split_test1.wav"/>
            </a:hlinkClick>
            <a:extLst>
              <a:ext uri="{FF2B5EF4-FFF2-40B4-BE49-F238E27FC236}">
                <a16:creationId xmlns:a16="http://schemas.microsoft.com/office/drawing/2014/main" id="{B4FFB1C2-63E3-4971-B349-549D9322273A}"/>
              </a:ext>
            </a:extLst>
          </p:cNvPr>
          <p:cNvSpPr/>
          <p:nvPr/>
        </p:nvSpPr>
        <p:spPr>
          <a:xfrm>
            <a:off x="7163350" y="5643299"/>
            <a:ext cx="482903" cy="659704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E325ED-669E-4F9B-9151-A94B3BB43CEF}"/>
              </a:ext>
            </a:extLst>
          </p:cNvPr>
          <p:cNvSpPr txBox="1"/>
          <p:nvPr/>
        </p:nvSpPr>
        <p:spPr>
          <a:xfrm>
            <a:off x="6351051" y="5788485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Noise</a:t>
            </a:r>
            <a:r>
              <a:rPr lang="zh-CN" altLang="en-US" dirty="0"/>
              <a:t>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79EBDB-EC08-4AD3-B7FD-AB75DCFAD4F9}"/>
              </a:ext>
            </a:extLst>
          </p:cNvPr>
          <p:cNvSpPr txBox="1"/>
          <p:nvPr/>
        </p:nvSpPr>
        <p:spPr>
          <a:xfrm>
            <a:off x="6146571" y="340239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Speech</a:t>
            </a:r>
            <a:r>
              <a:rPr lang="zh-CN" altLang="en-US" dirty="0"/>
              <a:t>：</a:t>
            </a:r>
          </a:p>
        </p:txBody>
      </p:sp>
      <p:sp>
        <p:nvSpPr>
          <p:cNvPr id="20" name="动作按钮: 声音 19">
            <a:hlinkClick r:id="" action="ppaction://noaction" highlightClick="1">
              <a:snd r:embed="rId7" name="split_test1.wav"/>
            </a:hlinkClick>
            <a:extLst>
              <a:ext uri="{FF2B5EF4-FFF2-40B4-BE49-F238E27FC236}">
                <a16:creationId xmlns:a16="http://schemas.microsoft.com/office/drawing/2014/main" id="{98406F17-185B-4687-8D86-313D63FE4CCE}"/>
              </a:ext>
            </a:extLst>
          </p:cNvPr>
          <p:cNvSpPr/>
          <p:nvPr/>
        </p:nvSpPr>
        <p:spPr>
          <a:xfrm>
            <a:off x="7097873" y="3327855"/>
            <a:ext cx="613857" cy="546412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F49CDF1-064A-419A-B0F6-D2A450D2C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7538" y="193044"/>
            <a:ext cx="4656841" cy="19911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C76095B-46B1-4370-A6FF-2953635C70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9908" y="4857606"/>
            <a:ext cx="4341042" cy="186175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A60F75-0765-4E93-97D8-937B6B8B5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4541" y="2673271"/>
            <a:ext cx="4259935" cy="184286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2247AD5-AD91-476A-ACF9-A5417B3E38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4541" y="4967951"/>
            <a:ext cx="4266610" cy="18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7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2DAB911-C319-BE85-CBE7-4D205B1E0965}"/>
              </a:ext>
            </a:extLst>
          </p:cNvPr>
          <p:cNvSpPr/>
          <p:nvPr/>
        </p:nvSpPr>
        <p:spPr>
          <a:xfrm>
            <a:off x="4157221" y="4779390"/>
            <a:ext cx="3846133" cy="3016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DB9EDE-C5C6-4E7C-BCC5-0D833187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7" y="279057"/>
            <a:ext cx="10907647" cy="485842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DD81360-1FA6-4BB8-BFEE-55F87FA0C077}"/>
              </a:ext>
            </a:extLst>
          </p:cNvPr>
          <p:cNvCxnSpPr/>
          <p:nvPr/>
        </p:nvCxnSpPr>
        <p:spPr>
          <a:xfrm flipH="1">
            <a:off x="923827" y="3355942"/>
            <a:ext cx="1140643" cy="195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B85AB7CD-B1D4-4F71-87F2-5504CDBCAA7D}"/>
              </a:ext>
            </a:extLst>
          </p:cNvPr>
          <p:cNvSpPr txBox="1"/>
          <p:nvPr/>
        </p:nvSpPr>
        <p:spPr>
          <a:xfrm>
            <a:off x="150830" y="5410985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幅度谱</a:t>
            </a:r>
            <a:r>
              <a:rPr lang="en-US" altLang="zh-CN" dirty="0"/>
              <a:t>+</a:t>
            </a:r>
            <a:r>
              <a:rPr lang="zh-CN" altLang="en-US" dirty="0"/>
              <a:t>相位谱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A54BD6-A3B6-4F6F-8ECC-F23DD4788338}"/>
              </a:ext>
            </a:extLst>
          </p:cNvPr>
          <p:cNvSpPr txBox="1"/>
          <p:nvPr/>
        </p:nvSpPr>
        <p:spPr>
          <a:xfrm>
            <a:off x="8734711" y="567493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幅度谱</a:t>
            </a:r>
            <a:r>
              <a:rPr lang="en-US" altLang="zh-CN" dirty="0"/>
              <a:t>+</a:t>
            </a:r>
            <a:r>
              <a:rPr lang="zh-CN" altLang="en-US" dirty="0"/>
              <a:t>相位谱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2C4A0F3-196F-4107-A043-13EC7558170E}"/>
              </a:ext>
            </a:extLst>
          </p:cNvPr>
          <p:cNvCxnSpPr>
            <a:cxnSpLocks/>
          </p:cNvCxnSpPr>
          <p:nvPr/>
        </p:nvCxnSpPr>
        <p:spPr>
          <a:xfrm flipV="1">
            <a:off x="5590095" y="678730"/>
            <a:ext cx="0" cy="44306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8FE2D3C-BD05-4AE0-8900-565894B3A7CE}"/>
              </a:ext>
            </a:extLst>
          </p:cNvPr>
          <p:cNvSpPr txBox="1"/>
          <p:nvPr/>
        </p:nvSpPr>
        <p:spPr>
          <a:xfrm>
            <a:off x="4300319" y="319668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建模</a:t>
            </a:r>
            <a:r>
              <a:rPr lang="en-US" altLang="zh-CN" dirty="0"/>
              <a:t>\</a:t>
            </a:r>
            <a:r>
              <a:rPr lang="zh-CN" altLang="en-US" dirty="0"/>
              <a:t>提取非工业声音特征信息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9453D90-1EA0-4809-9D71-691C27775CF8}"/>
              </a:ext>
            </a:extLst>
          </p:cNvPr>
          <p:cNvSpPr txBox="1"/>
          <p:nvPr/>
        </p:nvSpPr>
        <p:spPr>
          <a:xfrm>
            <a:off x="4415735" y="5448095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建模</a:t>
            </a:r>
            <a:r>
              <a:rPr lang="en-US" altLang="zh-CN" dirty="0"/>
              <a:t>\</a:t>
            </a:r>
            <a:r>
              <a:rPr lang="zh-CN" altLang="en-US" dirty="0"/>
              <a:t>提取工业噪声特征信息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F3B7FF2-516D-4F58-82F2-1E6CA7C1A52C}"/>
              </a:ext>
            </a:extLst>
          </p:cNvPr>
          <p:cNvCxnSpPr/>
          <p:nvPr/>
        </p:nvCxnSpPr>
        <p:spPr>
          <a:xfrm flipH="1">
            <a:off x="5005137" y="2945331"/>
            <a:ext cx="394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78256280-28D3-4AF0-AADA-4DF5BB57FBD5}"/>
              </a:ext>
            </a:extLst>
          </p:cNvPr>
          <p:cNvSpPr txBox="1"/>
          <p:nvPr/>
        </p:nvSpPr>
        <p:spPr>
          <a:xfrm>
            <a:off x="4051030" y="2714498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7030A0"/>
                </a:solidFill>
              </a:rPr>
              <a:t>噪声和人声</a:t>
            </a:r>
            <a:endParaRPr lang="en-US" altLang="zh-CN" sz="1200" dirty="0">
              <a:solidFill>
                <a:srgbClr val="7030A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7030A0"/>
                </a:solidFill>
              </a:rPr>
              <a:t>取长补短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160E3C4-BE7A-F16D-DABF-D64B429FBB2C}"/>
              </a:ext>
            </a:extLst>
          </p:cNvPr>
          <p:cNvSpPr/>
          <p:nvPr/>
        </p:nvSpPr>
        <p:spPr>
          <a:xfrm>
            <a:off x="4212210" y="4816500"/>
            <a:ext cx="3791144" cy="2645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23788C1-4100-1F22-0A25-1F76BD50810A}"/>
              </a:ext>
            </a:extLst>
          </p:cNvPr>
          <p:cNvSpPr/>
          <p:nvPr/>
        </p:nvSpPr>
        <p:spPr>
          <a:xfrm>
            <a:off x="9436001" y="1990321"/>
            <a:ext cx="1433104" cy="23716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92072EE-4C10-2E6C-029F-4327DC9CEDE9}"/>
              </a:ext>
            </a:extLst>
          </p:cNvPr>
          <p:cNvSpPr/>
          <p:nvPr/>
        </p:nvSpPr>
        <p:spPr>
          <a:xfrm>
            <a:off x="2308274" y="3267077"/>
            <a:ext cx="233439" cy="14612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351756B-CD57-38BE-4657-3301F8B45647}"/>
              </a:ext>
            </a:extLst>
          </p:cNvPr>
          <p:cNvSpPr/>
          <p:nvPr/>
        </p:nvSpPr>
        <p:spPr>
          <a:xfrm>
            <a:off x="2541713" y="4552549"/>
            <a:ext cx="7412992" cy="2268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133BF7F-726F-F2B4-462F-4DA68CDDDB94}"/>
              </a:ext>
            </a:extLst>
          </p:cNvPr>
          <p:cNvSpPr/>
          <p:nvPr/>
        </p:nvSpPr>
        <p:spPr>
          <a:xfrm>
            <a:off x="9802743" y="4078903"/>
            <a:ext cx="212379" cy="6033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4EF1BD1-8D31-5C5C-0F5E-11991BDDC7C6}"/>
              </a:ext>
            </a:extLst>
          </p:cNvPr>
          <p:cNvCxnSpPr>
            <a:cxnSpLocks/>
          </p:cNvCxnSpPr>
          <p:nvPr/>
        </p:nvCxnSpPr>
        <p:spPr>
          <a:xfrm>
            <a:off x="8948760" y="4552549"/>
            <a:ext cx="493080" cy="1156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81639082-5EC9-8922-6020-E4CB04CF52F4}"/>
              </a:ext>
            </a:extLst>
          </p:cNvPr>
          <p:cNvCxnSpPr/>
          <p:nvPr/>
        </p:nvCxnSpPr>
        <p:spPr>
          <a:xfrm>
            <a:off x="5894252" y="4380560"/>
            <a:ext cx="0" cy="103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08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FD663A-6B84-400A-99E0-19AC36CC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2046726"/>
            <a:ext cx="8316486" cy="26006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A93DD1-C162-46E4-9D0C-75C7C214030C}"/>
              </a:ext>
            </a:extLst>
          </p:cNvPr>
          <p:cNvSpPr txBox="1"/>
          <p:nvPr/>
        </p:nvSpPr>
        <p:spPr>
          <a:xfrm>
            <a:off x="0" y="28875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Encoder and decoder</a:t>
            </a:r>
            <a:r>
              <a:rPr lang="zh-CN" altLang="en-US" dirty="0"/>
              <a:t>：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4E728D7-60EB-D30A-6A5B-AB2538142E0F}"/>
              </a:ext>
            </a:extLst>
          </p:cNvPr>
          <p:cNvSpPr/>
          <p:nvPr/>
        </p:nvSpPr>
        <p:spPr>
          <a:xfrm>
            <a:off x="2036190" y="4185501"/>
            <a:ext cx="8218053" cy="4619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23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5D2716-839A-4C93-9DBA-BC4FDF3F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421" y="67545"/>
            <a:ext cx="6115904" cy="5258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671D36-5BD0-4A8C-A82F-4AD9A948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325" y="4107581"/>
            <a:ext cx="3876675" cy="1057275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A0F9E18-EF5D-4220-870A-91CBC362F98A}"/>
              </a:ext>
            </a:extLst>
          </p:cNvPr>
          <p:cNvCxnSpPr>
            <a:cxnSpLocks/>
          </p:cNvCxnSpPr>
          <p:nvPr/>
        </p:nvCxnSpPr>
        <p:spPr>
          <a:xfrm>
            <a:off x="7246594" y="3272590"/>
            <a:ext cx="1540043" cy="673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1FEE9D0-39BF-48EC-9D91-674980619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9" y="4107433"/>
            <a:ext cx="3801005" cy="10574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B47F626-E23E-4411-8B6D-691571F97D56}"/>
              </a:ext>
            </a:extLst>
          </p:cNvPr>
          <p:cNvCxnSpPr/>
          <p:nvPr/>
        </p:nvCxnSpPr>
        <p:spPr>
          <a:xfrm flipH="1">
            <a:off x="2743735" y="3272590"/>
            <a:ext cx="1395663" cy="834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D0D69D1E-71E7-4C06-84B1-DB464D1E1273}"/>
              </a:ext>
            </a:extLst>
          </p:cNvPr>
          <p:cNvSpPr/>
          <p:nvPr/>
        </p:nvSpPr>
        <p:spPr>
          <a:xfrm>
            <a:off x="2127182" y="67545"/>
            <a:ext cx="2473693" cy="231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DFA547-FAE3-48D5-BBAA-F23C39521728}"/>
              </a:ext>
            </a:extLst>
          </p:cNvPr>
          <p:cNvSpPr txBox="1"/>
          <p:nvPr/>
        </p:nvSpPr>
        <p:spPr>
          <a:xfrm>
            <a:off x="0" y="15400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时频自注意力残差块：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DDF667F-A76F-A7EE-8CB5-FA64215F7F99}"/>
              </a:ext>
            </a:extLst>
          </p:cNvPr>
          <p:cNvSpPr/>
          <p:nvPr/>
        </p:nvSpPr>
        <p:spPr>
          <a:xfrm>
            <a:off x="3891760" y="4963028"/>
            <a:ext cx="3338755" cy="2824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0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FE949B-4B3B-4752-81C5-9F326E3F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068" y="1158270"/>
            <a:ext cx="5010849" cy="3867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936CB5-97C0-49A2-996B-FBBF4F6A7943}"/>
              </a:ext>
            </a:extLst>
          </p:cNvPr>
          <p:cNvSpPr txBox="1"/>
          <p:nvPr/>
        </p:nvSpPr>
        <p:spPr>
          <a:xfrm>
            <a:off x="0" y="14437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Interaction block</a:t>
            </a:r>
            <a:r>
              <a:rPr lang="zh-CN" altLang="en-US" dirty="0"/>
              <a:t>：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C41A799-6126-F333-84C1-D12D7D1D9214}"/>
              </a:ext>
            </a:extLst>
          </p:cNvPr>
          <p:cNvSpPr/>
          <p:nvPr/>
        </p:nvSpPr>
        <p:spPr>
          <a:xfrm>
            <a:off x="1819372" y="4449451"/>
            <a:ext cx="8218053" cy="4619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F71D4B6-1851-CA0A-205E-D554F4619C07}"/>
              </a:ext>
            </a:extLst>
          </p:cNvPr>
          <p:cNvSpPr/>
          <p:nvPr/>
        </p:nvSpPr>
        <p:spPr>
          <a:xfrm>
            <a:off x="3836709" y="3940404"/>
            <a:ext cx="452487" cy="3944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D4EA2E-C1FE-9340-B58B-32F7E041AC06}"/>
              </a:ext>
            </a:extLst>
          </p:cNvPr>
          <p:cNvSpPr/>
          <p:nvPr/>
        </p:nvSpPr>
        <p:spPr>
          <a:xfrm>
            <a:off x="3436070" y="2440929"/>
            <a:ext cx="1253764" cy="21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3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87</Words>
  <Application>Microsoft Office PowerPoint</Application>
  <PresentationFormat>宽屏</PresentationFormat>
  <Paragraphs>27</Paragraphs>
  <Slides>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 文达</dc:creator>
  <cp:lastModifiedBy>阮 文达</cp:lastModifiedBy>
  <cp:revision>10</cp:revision>
  <dcterms:created xsi:type="dcterms:W3CDTF">2021-10-11T04:48:29Z</dcterms:created>
  <dcterms:modified xsi:type="dcterms:W3CDTF">2022-05-19T06:08:24Z</dcterms:modified>
</cp:coreProperties>
</file>